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68" r:id="rId4"/>
    <p:sldId id="269" r:id="rId5"/>
    <p:sldId id="265" r:id="rId6"/>
    <p:sldId id="270" r:id="rId7"/>
    <p:sldId id="271" r:id="rId8"/>
    <p:sldId id="272" r:id="rId9"/>
    <p:sldId id="273" r:id="rId10"/>
    <p:sldId id="275" r:id="rId11"/>
    <p:sldId id="276" r:id="rId12"/>
    <p:sldId id="281" r:id="rId13"/>
    <p:sldId id="284" r:id="rId14"/>
    <p:sldId id="285" r:id="rId15"/>
    <p:sldId id="286" r:id="rId16"/>
    <p:sldId id="289" r:id="rId17"/>
    <p:sldId id="295" r:id="rId18"/>
    <p:sldId id="300" r:id="rId19"/>
    <p:sldId id="306" r:id="rId20"/>
    <p:sldId id="324" r:id="rId21"/>
    <p:sldId id="262" r:id="rId22"/>
    <p:sldId id="325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/>
    <p:restoredTop sz="94646"/>
  </p:normalViewPr>
  <p:slideViewPr>
    <p:cSldViewPr snapToGrid="0" snapToObjects="1">
      <p:cViewPr varScale="1">
        <p:scale>
          <a:sx n="71" d="100"/>
          <a:sy n="71" d="100"/>
        </p:scale>
        <p:origin x="-108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Ultrafin" charset="0"/>
              </a:defRPr>
            </a:lvl1pPr>
          </a:lstStyle>
          <a:p>
            <a:fld id="{8763CB3A-462B-7A4E-8E6E-7F7395C6057D}" type="datetimeFigureOut">
              <a:rPr lang="fr-FR" smtClean="0"/>
              <a:pPr/>
              <a:t>28/09/2018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Ultrafin" charset="0"/>
              </a:defRPr>
            </a:lvl1pPr>
          </a:lstStyle>
          <a:p>
            <a:fld id="{F65D015C-9DB4-6549-A139-0A21CE7D391A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986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Ultrafi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F4A8D384-DE10-394B-9A9D-9F2B176F3BD4}" type="slidenum">
              <a:rPr lang="fr-FR" altLang="fr-FR" sz="1300">
                <a:solidFill>
                  <a:srgbClr val="000000"/>
                </a:solidFill>
                <a:latin typeface="Helvetica Neue Ultrafin" charset="0"/>
              </a:rPr>
              <a:pPr/>
              <a:t>1</a:t>
            </a:fld>
            <a:endParaRPr lang="fr-FR" altLang="fr-FR" sz="1300" dirty="0">
              <a:solidFill>
                <a:srgbClr val="000000"/>
              </a:solidFill>
              <a:latin typeface="Helvetica Neue Ultrafi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fr-FR" altLang="fr-FR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8719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63D66-37BD-4D5E-B2D8-A8E8A09B00BB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720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A151B-594F-427C-9F55-17D10F9AAF55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007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FCBBB-61B7-441A-8671-B68E90E1F96D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672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4CD39-6961-4AF8-BB61-07F5AA87A6E0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505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C8FE-F496-4687-A469-F73B17EB7BC9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8161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CAC1A-A753-498B-85DD-379462D75DB4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39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7BB39-07B8-4405-B252-DE1D8C256CB1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833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8D6F-A55A-4F55-983D-0C6D4FC1EC16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2095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00459-A086-412C-9FC6-E94065213B48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554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6C84E-3E24-4E35-B262-881696D94AE5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77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33F35-1640-4A82-AFBA-1A6107A38FD6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316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fld id="{70F9E642-60B1-4A7B-AA5D-841D7A7BF0EB}" type="datetime1">
              <a:rPr lang="fr-FR" smtClean="0"/>
              <a:t>28/09/2018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Ultrafin" charset="0"/>
              </a:defRPr>
            </a:lvl1pPr>
          </a:lstStyle>
          <a:p>
            <a:fld id="{9C16B9B1-5FC6-2A4C-A1D4-3463FEE1241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434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Ultrafin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Ultrafin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359990" y="3962352"/>
            <a:ext cx="9258299" cy="1470025"/>
          </a:xfrm>
        </p:spPr>
        <p:txBody>
          <a:bodyPr>
            <a:normAutofit fontScale="90000"/>
          </a:bodyPr>
          <a:lstStyle/>
          <a:p>
            <a:r>
              <a:rPr lang="en-US" altLang="fr-FR" sz="8900" dirty="0">
                <a:latin typeface="Helvetica Neue UltraLight" charset="0"/>
                <a:ea typeface="Helvetica Neue UltraLight" charset="0"/>
                <a:cs typeface="Helvetica Neue UltraLight" charset="0"/>
              </a:rPr>
              <a:t/>
            </a:r>
            <a:br>
              <a:rPr lang="en-US" altLang="fr-FR" sz="8900" dirty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89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MMC vs MNA</a:t>
            </a:r>
            <a:br>
              <a:rPr lang="fr-FR" sz="89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prof. Joseph MORLIER</a:t>
            </a:r>
            <a:b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2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phd candidate Simone CONIGLIO</a:t>
            </a:r>
            <a: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/>
            </a:r>
            <a:b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</a:br>
            <a:r>
              <a:rPr lang="fr-FR" sz="3600" dirty="0" smtClean="0">
                <a:latin typeface="Helvetica Neue UltraLight" charset="0"/>
                <a:ea typeface="Helvetica Neue UltraLight" charset="0"/>
                <a:cs typeface="Helvetica Neue UltraLight" charset="0"/>
              </a:rPr>
              <a:t>Herraz Mahfoud</a:t>
            </a:r>
            <a:endParaRPr lang="fr-FR" altLang="fr-FR" sz="3600" dirty="0"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9" name="Picture 2" descr="http://www.campus-channel.com/upload/national/ecole/logo/fb/86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281" y="416330"/>
            <a:ext cx="3035282" cy="1871176"/>
          </a:xfrm>
          <a:prstGeom prst="rect">
            <a:avLst/>
          </a:prstGeom>
          <a:noFill/>
        </p:spPr>
      </p:pic>
      <p:pic>
        <p:nvPicPr>
          <p:cNvPr id="10" name="Picture 2" descr="https://upload.wikimedia.org/wikipedia/en/thumb/2/2c/CNRS.svg/1024px-CNRS.svg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57339" y="403889"/>
            <a:ext cx="1080000" cy="1080000"/>
          </a:xfrm>
          <a:prstGeom prst="rect">
            <a:avLst/>
          </a:prstGeom>
          <a:noFill/>
        </p:spPr>
      </p:pic>
      <p:pic>
        <p:nvPicPr>
          <p:cNvPr id="11" name="Picture 4" descr="http://www.mines-albi.fr/sites/default/files/ckfinder/images/Logo_ICA_carre_documents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95800" y="404664"/>
            <a:ext cx="1080000" cy="1080000"/>
          </a:xfrm>
          <a:prstGeom prst="rect">
            <a:avLst/>
          </a:prstGeom>
          <a:noFill/>
        </p:spPr>
      </p:pic>
      <p:pic>
        <p:nvPicPr>
          <p:cNvPr id="12" name="Picture 6" descr="http://www.univ-toulouse.fr/sites/default/files/logo_utftmp_horizontale_o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1158" y="416330"/>
            <a:ext cx="1970823" cy="1080000"/>
          </a:xfrm>
          <a:prstGeom prst="rect">
            <a:avLst/>
          </a:prstGeom>
          <a:noFill/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7204" y="698927"/>
            <a:ext cx="2002606" cy="44878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z="2800" smtClean="0"/>
              <a:t>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9813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MNA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Design is achieved through layout of a set of components</a:t>
                </a:r>
              </a:p>
              <a:p>
                <a:r>
                  <a:rPr lang="en-US" dirty="0"/>
                  <a:t>Design variables for a components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𝐿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𝑡</m:t>
                        </m:r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 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10</a:t>
            </a:fld>
            <a:endParaRPr lang="fr-FR" sz="2800" dirty="0"/>
          </a:p>
        </p:txBody>
      </p:sp>
      <p:pic>
        <p:nvPicPr>
          <p:cNvPr id="6" name="Image 5"/>
          <p:cNvPicPr/>
          <p:nvPr/>
        </p:nvPicPr>
        <p:blipFill>
          <a:blip r:embed="rId3"/>
          <a:stretch>
            <a:fillRect/>
          </a:stretch>
        </p:blipFill>
        <p:spPr>
          <a:xfrm>
            <a:off x="2187723" y="3221260"/>
            <a:ext cx="3450257" cy="1888584"/>
          </a:xfrm>
          <a:prstGeom prst="rect">
            <a:avLst/>
          </a:prstGeom>
        </p:spPr>
      </p:pic>
      <p:pic>
        <p:nvPicPr>
          <p:cNvPr id="7" name="Image 6"/>
          <p:cNvPicPr/>
          <p:nvPr/>
        </p:nvPicPr>
        <p:blipFill rotWithShape="1">
          <a:blip r:embed="rId4"/>
          <a:srcRect l="25953" r="21609"/>
          <a:stretch/>
        </p:blipFill>
        <p:spPr>
          <a:xfrm>
            <a:off x="6716994" y="3221260"/>
            <a:ext cx="1956987" cy="19404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238428" y="3036594"/>
            <a:ext cx="291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field of a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6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MNA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Density distribution generated by one component: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𝜌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r>
                            <a:rPr lang="fr-FR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i="1">
                          <a:latin typeface="Cambria Math"/>
                        </a:rPr>
                        <m:t>=</m:t>
                      </m:r>
                      <m:r>
                        <a:rPr lang="fr-FR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𝜉</m:t>
                          </m:r>
                        </m:e>
                      </m:d>
                      <m:r>
                        <a:rPr lang="fr-FR" i="1">
                          <a:latin typeface="Cambria Math"/>
                        </a:rPr>
                        <m:t>×</m:t>
                      </m:r>
                      <m:r>
                        <a:rPr lang="fr-FR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𝜂</m:t>
                          </m:r>
                        </m:e>
                      </m:d>
                    </m:oMath>
                  </m:oMathPara>
                </a14:m>
                <a:endParaRPr lang="fr-FR" dirty="0"/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 </m:t>
                    </m:r>
                    <m:r>
                      <a:rPr lang="fr-FR" i="1">
                        <a:latin typeface="Cambria Math"/>
                      </a:rPr>
                      <m:t>𝜉</m:t>
                    </m:r>
                    <m:r>
                      <a:rPr lang="fr-FR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14:m>
                  <m:oMath xmlns:m="http://schemas.openxmlformats.org/officeDocument/2006/math">
                    <m:r>
                      <a:rPr lang="fr-FR" i="1" dirty="0">
                        <a:latin typeface="Cambria Math"/>
                      </a:rPr>
                      <m:t> </m:t>
                    </m:r>
                    <m:r>
                      <a:rPr lang="fr-FR" i="1" dirty="0">
                        <a:latin typeface="Cambria Math"/>
                      </a:rPr>
                      <m:t>𝜂</m:t>
                    </m:r>
                    <m:r>
                      <a:rPr lang="fr-FR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are local coordinates depending on global coordinates and design variables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𝜔</m:t>
                    </m:r>
                  </m:oMath>
                </a14:m>
                <a:r>
                  <a:rPr lang="en-US" dirty="0"/>
                  <a:t> is the weighting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𝜔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fr-FR" i="1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1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−6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6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fr-FR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&lt;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fr-FR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2−6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+6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fr-FR" i="1">
                                        <a:latin typeface="Cambria Math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fr-FR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𝑖𝑓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fr-FR" i="1">
                                    <a:latin typeface="Cambria Math"/>
                                  </a:rPr>
                                  <m:t>≥</m:t>
                                </m:r>
                                <m:f>
                                  <m:f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fr-FR" i="1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fr-FR" i="1">
                                        <a:latin typeface="Cambria Math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Density field of the structure is obtained after summing the contributions of all components: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FR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FR" b="0" i="1" smtClean="0">
                            <a:latin typeface="Cambria Math"/>
                          </a:rPr>
                          <m:t>𝑐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</m:d>
                      </m:e>
                    </m:nary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99265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with MNA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main difference : the weight function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𝜔</m:t>
                    </m:r>
                  </m:oMath>
                </a14:m>
                <a:r>
                  <a:rPr lang="en-US" dirty="0" smtClean="0"/>
                  <a:t> allows more gray regions (intermediate densities) which is not the case of the regularized Heaviside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56" y="3213210"/>
            <a:ext cx="4501148" cy="298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12</a:t>
            </a:fld>
            <a:endParaRPr lang="fr-FR" sz="2800" dirty="0"/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973684" y="3204677"/>
            <a:ext cx="7144266" cy="3126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Helvetica Neue Ultrafin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Consequences:</a:t>
            </a:r>
          </a:p>
          <a:p>
            <a:r>
              <a:rPr lang="en-US" dirty="0" smtClean="0"/>
              <a:t>Better and easier convergence</a:t>
            </a:r>
          </a:p>
          <a:p>
            <a:r>
              <a:rPr lang="en-US" dirty="0" smtClean="0"/>
              <a:t>Better control over the structure’s shape</a:t>
            </a:r>
          </a:p>
          <a:p>
            <a:r>
              <a:rPr lang="en-US" dirty="0" smtClean="0"/>
              <a:t>Design gets connected quickly</a:t>
            </a:r>
          </a:p>
          <a:p>
            <a:r>
              <a:rPr lang="en-US" dirty="0" smtClean="0"/>
              <a:t>Structure become disconnected progressively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276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7556" y="1570132"/>
            <a:ext cx="522642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Justification</a:t>
            </a:r>
          </a:p>
          <a:p>
            <a:r>
              <a:rPr lang="en-US" dirty="0" smtClean="0"/>
              <a:t>More gray regions in MNA 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bigger components for same volume</a:t>
            </a:r>
          </a:p>
          <a:p>
            <a:pPr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 Components can intersect each other quickly and easily</a:t>
            </a:r>
          </a:p>
          <a:p>
            <a:pPr>
              <a:buFont typeface="Wingdings"/>
              <a:buChar char="à"/>
            </a:pPr>
            <a:r>
              <a:rPr lang="en-US" dirty="0" smtClean="0"/>
              <a:t> structure get connected in MNA quicker and easier than MMC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design histor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4952"/>
          <a:stretch/>
        </p:blipFill>
        <p:spPr>
          <a:xfrm>
            <a:off x="7248799" y="197453"/>
            <a:ext cx="4262718" cy="260009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799" y="2797549"/>
            <a:ext cx="4462743" cy="406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4222380" y="6392582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13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6911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847" cy="4351338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US" dirty="0" smtClean="0"/>
                  <a:t>Justification</a:t>
                </a:r>
              </a:p>
              <a:p>
                <a:r>
                  <a:rPr lang="en-US" dirty="0" smtClean="0"/>
                  <a:t>Initial disconnected design: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In order to connect it:  lengths and thicknesses are increasing (higher gradients)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Components position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  <a:sym typeface="Wingdings" panose="05000000000000000000" pitchFamily="2" charset="2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sym typeface="Wingdings" panose="05000000000000000000" pitchFamily="2" charset="2"/>
                  </a:rPr>
                  <a:t> doesn’t change</a:t>
                </a:r>
              </a:p>
              <a:p>
                <a:pPr>
                  <a:buFont typeface="Wingdings"/>
                  <a:buChar char="à"/>
                </a:pPr>
                <a:r>
                  <a:rPr lang="en-US" dirty="0" smtClean="0">
                    <a:sym typeface="Wingdings" panose="05000000000000000000" pitchFamily="2" charset="2"/>
                  </a:rPr>
                  <a:t>Strong variations in compliance and volume  </a:t>
                </a: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847" cy="4351338"/>
              </a:xfrm>
              <a:blipFill rotWithShape="1">
                <a:blip r:embed="rId4"/>
                <a:stretch>
                  <a:fillRect l="-2145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11" y="2944906"/>
            <a:ext cx="4392706" cy="391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design histor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7293" t="31765" r="5065" b="33726"/>
          <a:stretch/>
        </p:blipFill>
        <p:spPr>
          <a:xfrm>
            <a:off x="6347012" y="288610"/>
            <a:ext cx="5737399" cy="2118424"/>
          </a:xfrm>
          <a:prstGeom prst="rect">
            <a:avLst/>
          </a:prstGeom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4307541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14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75245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 with MNA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198" y="1825625"/>
            <a:ext cx="5589496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Justification</a:t>
            </a:r>
          </a:p>
          <a:p>
            <a:pPr marL="0" indent="0">
              <a:buNone/>
            </a:pPr>
            <a:r>
              <a:rPr lang="en-US" dirty="0" smtClean="0"/>
              <a:t>Presence of gray regions in MNA:</a:t>
            </a:r>
          </a:p>
          <a:p>
            <a:pPr>
              <a:buFont typeface="Wingdings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 Compliance and volume’s variation with respect to design variables are :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Smooth in MNA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Non smooth in MMC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Better convergence finding minimum is easier with MNA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09" y="609600"/>
            <a:ext cx="2731135" cy="216217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7944" y="609600"/>
            <a:ext cx="2743200" cy="2150110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2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89" y="4142420"/>
            <a:ext cx="2789555" cy="142684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7" name="Picture 3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31" y="4142421"/>
            <a:ext cx="2790825" cy="14268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9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15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055750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to curved components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96154" y="1613647"/>
                <a:ext cx="7902388" cy="485438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sym typeface="Wingdings" panose="05000000000000000000" pitchFamily="2" charset="2"/>
                  </a:rPr>
                  <a:t>Introducing a new design variable : curvature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𝑐𝑟</m:t>
                    </m:r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>
                    <a:sym typeface="Wingdings" panose="05000000000000000000" pitchFamily="2" charset="2"/>
                  </a:rPr>
                  <a:t>Need for basis change :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 from global to local (center of component) basis : 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𝑐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𝑜𝑠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𝑠𝑖𝑛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𝑐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𝑜𝑠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𝜃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𝑥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𝑦</m:t>
                              </m:r>
                              <m:r>
                                <a:rPr lang="fr-FR" i="1">
                                  <a:latin typeface="Cambria Math"/>
                                  <a:sym typeface="Wingdings" panose="05000000000000000000" pitchFamily="2" charset="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  <a:sym typeface="Wingdings" panose="05000000000000000000" pitchFamily="2" charset="2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 if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𝑐𝑟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≠0 : </m:t>
                    </m:r>
                  </m:oMath>
                </a14:m>
                <a:endParaRPr lang="fr-FR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translation from local to curvature center</a:t>
                </a:r>
              </a:p>
              <a:p>
                <a:pPr marL="0" indent="0">
                  <a:buNone/>
                </a:pPr>
                <a:r>
                  <a:rPr lang="fr-FR" dirty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𝑠𝑖𝑔𝑛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𝑐𝑟</m:t>
                        </m:r>
                      </m:e>
                    </m:d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𝑎𝑛𝑑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sSub>
                      <m:sSub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𝑠𝑖𝑔𝑛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𝑐𝑟</m:t>
                        </m:r>
                      </m:e>
                    </m:d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𝑐𝑟</m:t>
                            </m:r>
                          </m:den>
                        </m:f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Cartesian to polar coordinates</a:t>
                </a:r>
              </a:p>
              <a:p>
                <a:pPr marL="0" indent="0">
                  <a:buNone/>
                </a:pP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𝑟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𝑎𝑛𝑑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     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𝜙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=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𝑎𝑡𝑎𝑛</m:t>
                    </m:r>
                    <m:r>
                      <a:rPr lang="fr-FR" i="1">
                        <a:latin typeface="Cambria Math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ctrlP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6154" y="1613647"/>
                <a:ext cx="7902388" cy="4854387"/>
              </a:xfrm>
              <a:blipFill rotWithShape="1">
                <a:blip r:embed="rId2"/>
                <a:stretch>
                  <a:fillRect l="-1389" t="-2010" r="-1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231" y="2209851"/>
            <a:ext cx="3196020" cy="300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ultiplier 4"/>
          <p:cNvSpPr/>
          <p:nvPr/>
        </p:nvSpPr>
        <p:spPr>
          <a:xfrm>
            <a:off x="10416099" y="3773358"/>
            <a:ext cx="216024" cy="207119"/>
          </a:xfrm>
          <a:prstGeom prst="mathMultiply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Multiplier 5"/>
          <p:cNvSpPr/>
          <p:nvPr/>
        </p:nvSpPr>
        <p:spPr>
          <a:xfrm>
            <a:off x="9191963" y="2765246"/>
            <a:ext cx="216024" cy="207119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Multiplier 6"/>
          <p:cNvSpPr/>
          <p:nvPr/>
        </p:nvSpPr>
        <p:spPr>
          <a:xfrm>
            <a:off x="11352203" y="3422223"/>
            <a:ext cx="216024" cy="207119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9335979" y="2837254"/>
            <a:ext cx="2160240" cy="6569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>
            <a:stCxn id="6" idx="0"/>
          </p:cNvCxnSpPr>
          <p:nvPr/>
        </p:nvCxnSpPr>
        <p:spPr>
          <a:xfrm>
            <a:off x="9243847" y="2814991"/>
            <a:ext cx="1244260" cy="103928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/>
          <p:cNvSpPr/>
          <p:nvPr/>
        </p:nvSpPr>
        <p:spPr>
          <a:xfrm rot="3665820">
            <a:off x="9574307" y="2934456"/>
            <a:ext cx="535885" cy="531732"/>
          </a:xfrm>
          <a:prstGeom prst="arc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0056059" y="3115994"/>
                <a:ext cx="2880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rgbClr val="C00000"/>
                          </a:solidFill>
                          <a:latin typeface="Cambria Math"/>
                        </a:rPr>
                        <m:t>𝜙</m:t>
                      </m:r>
                    </m:oMath>
                  </m:oMathPara>
                </a14:m>
                <a:endParaRPr lang="fr-FR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59" y="3115994"/>
                <a:ext cx="28803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383" r="-23404"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0272083" y="2827962"/>
                <a:ext cx="288032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smtClean="0">
                          <a:solidFill>
                            <a:srgbClr val="0070C0"/>
                          </a:solidFill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fr-FR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2083" y="2827962"/>
                <a:ext cx="28803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16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981331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Cantilever beam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590366" y="1347050"/>
                <a:ext cx="10515600" cy="238745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Mesh: 80x40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</a:t>
                </a:r>
                <a:endParaRPr lang="en-US" sz="2000" dirty="0"/>
              </a:p>
              <a:p>
                <a:r>
                  <a:rPr lang="en-US" sz="2000" dirty="0" smtClean="0"/>
                  <a:t>Tolerances: 0,001 for change &amp; 0,01 for KKT norm</a:t>
                </a:r>
              </a:p>
              <a:p>
                <a:r>
                  <a:rPr lang="en-US" sz="2000" dirty="0" smtClean="0"/>
                  <a:t>Maximum iteration number: 600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366" y="1347050"/>
                <a:ext cx="10515600" cy="2387452"/>
              </a:xfrm>
              <a:blipFill rotWithShape="1">
                <a:blip r:embed="rId2"/>
                <a:stretch>
                  <a:fillRect l="-522" t="-2296" b="-178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814" y="1398326"/>
            <a:ext cx="3062569" cy="22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7121513" y="2326687"/>
            <a:ext cx="7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DH=1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714232" y="1483784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DW=2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0465244" y="2334112"/>
            <a:ext cx="5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F=1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17</a:t>
            </a:fld>
            <a:endParaRPr lang="fr-FR" sz="28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" y="3708051"/>
            <a:ext cx="2169939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483" y="3708051"/>
            <a:ext cx="2198964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447" y="3708051"/>
            <a:ext cx="2221877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24" y="3708051"/>
            <a:ext cx="2087526" cy="120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850" y="3708052"/>
            <a:ext cx="2333741" cy="120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13" y="4914081"/>
            <a:ext cx="2087337" cy="1068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530543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74,68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0,224s</a:t>
            </a:r>
            <a:endParaRPr lang="fr-FR" sz="1200" dirty="0"/>
          </a:p>
        </p:txBody>
      </p:sp>
      <p:sp>
        <p:nvSpPr>
          <p:cNvPr id="16" name="ZoneTexte 15"/>
          <p:cNvSpPr txBox="1"/>
          <p:nvPr/>
        </p:nvSpPr>
        <p:spPr>
          <a:xfrm>
            <a:off x="2714995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73,9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0,29s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884934" y="4982190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75,08</a:t>
            </a:r>
          </a:p>
          <a:p>
            <a:pPr algn="ctr"/>
            <a:r>
              <a:rPr lang="fr-FR" sz="1200" dirty="0" smtClean="0"/>
              <a:t>192 design variable</a:t>
            </a:r>
          </a:p>
          <a:p>
            <a:pPr algn="ctr"/>
            <a:r>
              <a:rPr lang="fr-FR" sz="1200" dirty="0" smtClean="0"/>
              <a:t>CPU time/iteration: 0,228s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7046892" y="5931595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78</a:t>
            </a:r>
          </a:p>
          <a:p>
            <a:pPr algn="ctr"/>
            <a:r>
              <a:rPr lang="fr-FR" sz="1200" dirty="0" smtClean="0"/>
              <a:t>160 design variable</a:t>
            </a:r>
          </a:p>
          <a:p>
            <a:pPr algn="ctr"/>
            <a:r>
              <a:rPr lang="fr-FR" sz="1200" dirty="0" smtClean="0"/>
              <a:t>CPU time/iteration: 0,3</a:t>
            </a:r>
            <a:endParaRPr lang="fr-FR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9306202" y="4982191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80,06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0,37s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145065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MBB beam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1145856" y="1312865"/>
                <a:ext cx="5767699" cy="2421635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</a:t>
                </a:r>
                <a:r>
                  <a:rPr lang="en-US" sz="2000" dirty="0" smtClean="0"/>
                  <a:t>: 80x40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</a:t>
                </a:r>
                <a:endParaRPr lang="en-US" sz="2000" dirty="0"/>
              </a:p>
              <a:p>
                <a:r>
                  <a:rPr lang="en-US" sz="2000" dirty="0" smtClean="0"/>
                  <a:t>Tolerances: 0,001 for change, 0,01 for KKT</a:t>
                </a:r>
              </a:p>
              <a:p>
                <a:r>
                  <a:rPr lang="en-US" sz="2000" dirty="0" smtClean="0"/>
                  <a:t>Maximum iteration number: </a:t>
                </a:r>
                <a:r>
                  <a:rPr lang="en-US" sz="2000" dirty="0" smtClean="0"/>
                  <a:t>600</a:t>
                </a:r>
                <a:endParaRPr lang="en-US" sz="2000" dirty="0" smtClean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5856" y="1312865"/>
                <a:ext cx="5767699" cy="2421635"/>
              </a:xfrm>
              <a:blipFill rotWithShape="1">
                <a:blip r:embed="rId2"/>
                <a:stretch>
                  <a:fillRect l="-951" t="-2261" b="-2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/>
          <p:cNvSpPr txBox="1"/>
          <p:nvPr/>
        </p:nvSpPr>
        <p:spPr>
          <a:xfrm>
            <a:off x="11008339" y="2009023"/>
            <a:ext cx="73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DH=1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993977" y="3208021"/>
            <a:ext cx="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DW=2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792" y="1324065"/>
            <a:ext cx="3349637" cy="1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18</a:t>
            </a:fld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11008339" y="1256232"/>
            <a:ext cx="51275" cy="2016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3" y="3697762"/>
            <a:ext cx="2169940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29" y="3697762"/>
            <a:ext cx="2136497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826" y="3697762"/>
            <a:ext cx="2141206" cy="11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32" y="3697762"/>
            <a:ext cx="2074118" cy="1181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33" y="4879275"/>
            <a:ext cx="2074118" cy="10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149" y="3697762"/>
            <a:ext cx="2302433" cy="11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30543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97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0,242s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2714995" y="4982191"/>
            <a:ext cx="2169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91,19</a:t>
            </a:r>
          </a:p>
          <a:p>
            <a:pPr algn="ctr"/>
            <a:r>
              <a:rPr lang="fr-FR" sz="1200" dirty="0" smtClean="0"/>
              <a:t>224 design variable</a:t>
            </a:r>
          </a:p>
          <a:p>
            <a:pPr algn="ctr"/>
            <a:r>
              <a:rPr lang="fr-FR" sz="1200" dirty="0" smtClean="0"/>
              <a:t>CPU time/iteration: 0,29s</a:t>
            </a:r>
            <a:endParaRPr lang="fr-FR" sz="12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884934" y="4982190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91,6</a:t>
            </a:r>
          </a:p>
          <a:p>
            <a:pPr algn="ctr"/>
            <a:r>
              <a:rPr lang="fr-FR" sz="1200" dirty="0" smtClean="0"/>
              <a:t>192 design variable</a:t>
            </a:r>
          </a:p>
          <a:p>
            <a:pPr algn="ctr"/>
            <a:r>
              <a:rPr lang="fr-FR" sz="1200" dirty="0" smtClean="0"/>
              <a:t>CPU time/iteration: 0,226s</a:t>
            </a:r>
            <a:endParaRPr lang="fr-FR" sz="12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925869" y="5931595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95,8</a:t>
            </a:r>
          </a:p>
          <a:p>
            <a:pPr algn="ctr"/>
            <a:r>
              <a:rPr lang="fr-FR" sz="1200" dirty="0" smtClean="0"/>
              <a:t>160 design variable</a:t>
            </a:r>
          </a:p>
          <a:p>
            <a:pPr algn="ctr"/>
            <a:r>
              <a:rPr lang="fr-FR" sz="1200" dirty="0" smtClean="0"/>
              <a:t>CPU time/iteration: 0,33</a:t>
            </a:r>
            <a:endParaRPr lang="fr-FR" sz="1200" dirty="0"/>
          </a:p>
        </p:txBody>
      </p:sp>
      <p:sp>
        <p:nvSpPr>
          <p:cNvPr id="20" name="ZoneTexte 19"/>
          <p:cNvSpPr txBox="1"/>
          <p:nvPr/>
        </p:nvSpPr>
        <p:spPr>
          <a:xfrm>
            <a:off x="9131391" y="4955297"/>
            <a:ext cx="2236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97,66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0,34s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6379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L-shape beam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703730" y="1314640"/>
                <a:ext cx="6772835" cy="232951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 smtClean="0"/>
                  <a:t>Mesh</a:t>
                </a:r>
                <a:r>
                  <a:rPr lang="en-US" sz="2000" dirty="0" smtClean="0"/>
                  <a:t>: 80x80</a:t>
                </a:r>
              </a:p>
              <a:p>
                <a:r>
                  <a:rPr lang="en-US" sz="2000" dirty="0" smtClean="0"/>
                  <a:t>Formulation: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fr-FR" sz="2000" b="0" i="1" smtClean="0">
                                          <a:latin typeface="Cambria Math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  <m:r>
                                        <a:rPr lang="fr-FR" sz="2000" b="0" i="1" smtClean="0">
                                          <a:latin typeface="Cambria Math"/>
                                        </a:rPr>
                                        <m:t>𝑖𝑛</m:t>
                                      </m:r>
                                    </m:e>
                                    <m:lim>
                                      <m:r>
                                        <m:rPr>
                                          <m:brk m:alnAt="7"/>
                                        </m:rPr>
                                        <a:rPr lang="fr-FR" sz="2000" b="0" i="1" smtClean="0">
                                          <a:latin typeface="Cambria Math"/>
                                        </a:rPr>
                                        <m:t>𝑋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r>
                                <a:rPr lang="fr-FR" sz="2000" b="0" i="1" smtClean="0">
                                  <a:latin typeface="Cambria Math"/>
                                </a:rPr>
                                <m:t>𝑠𝑡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fr-FR" sz="20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sz="2000" b="0" i="1" smtClean="0">
                                  <a:latin typeface="Cambria Math"/>
                                </a:rPr>
                                <m:t>&lt;</m:t>
                              </m:r>
                              <m:r>
                                <a:rPr lang="fr-FR" sz="2000" b="0" i="1" smtClean="0">
                                  <a:latin typeface="Cambria Math"/>
                                </a:rPr>
                                <m:t>𝑣𝑜𝑙𝑓𝑟𝑎𝑐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 smtClean="0"/>
              </a:p>
              <a:p>
                <a:r>
                  <a:rPr lang="en-US" sz="2000" dirty="0"/>
                  <a:t>Volfrac</a:t>
                </a:r>
                <a:r>
                  <a:rPr lang="en-US" sz="2000" dirty="0" smtClean="0"/>
                  <a:t>: 0,4*0,75</a:t>
                </a:r>
                <a:endParaRPr lang="en-US" sz="2000" dirty="0"/>
              </a:p>
              <a:p>
                <a:r>
                  <a:rPr lang="en-US" sz="2000" dirty="0" smtClean="0"/>
                  <a:t>Tolerances: change:0,001 KKT:0,01(MMC) 0,002(MNA)</a:t>
                </a:r>
              </a:p>
              <a:p>
                <a:r>
                  <a:rPr lang="en-US" sz="2000" dirty="0" smtClean="0"/>
                  <a:t>Maximum iteration number: </a:t>
                </a:r>
                <a:r>
                  <a:rPr lang="en-US" sz="2000" dirty="0" smtClean="0"/>
                  <a:t>600</a:t>
                </a:r>
                <a:endParaRPr lang="en-US" sz="2000" dirty="0" smtClean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730" y="1314640"/>
                <a:ext cx="6772835" cy="2329513"/>
              </a:xfrm>
              <a:blipFill rotWithShape="1">
                <a:blip r:embed="rId2"/>
                <a:stretch>
                  <a:fillRect l="-720" t="-2356" b="-44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888" y="845075"/>
            <a:ext cx="3265674" cy="31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10165127" y="1324540"/>
            <a:ext cx="54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F=1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19</a:t>
            </a:fld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141135" y="5573859"/>
            <a:ext cx="198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Original MMC code</a:t>
            </a:r>
          </a:p>
          <a:p>
            <a:pPr algn="ctr"/>
            <a:r>
              <a:rPr lang="fr-FR" sz="1200" dirty="0" smtClean="0"/>
              <a:t>Compliance: 98,16</a:t>
            </a:r>
          </a:p>
          <a:p>
            <a:pPr algn="ctr"/>
            <a:r>
              <a:rPr lang="fr-FR" sz="1200" dirty="0" smtClean="0"/>
              <a:t>336 design variable</a:t>
            </a:r>
          </a:p>
          <a:p>
            <a:pPr algn="ctr"/>
            <a:r>
              <a:rPr lang="fr-FR" sz="1200" dirty="0" smtClean="0"/>
              <a:t>CPU time/iteration: 0,57s</a:t>
            </a:r>
            <a:endParaRPr lang="fr-FR" sz="1200" dirty="0"/>
          </a:p>
        </p:txBody>
      </p:sp>
      <p:sp>
        <p:nvSpPr>
          <p:cNvPr id="10" name="ZoneTexte 9"/>
          <p:cNvSpPr txBox="1"/>
          <p:nvPr/>
        </p:nvSpPr>
        <p:spPr>
          <a:xfrm>
            <a:off x="2145472" y="5573859"/>
            <a:ext cx="19802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Enhanced MMC code</a:t>
            </a:r>
          </a:p>
          <a:p>
            <a:pPr algn="ctr"/>
            <a:r>
              <a:rPr lang="fr-FR" sz="1200" dirty="0" smtClean="0"/>
              <a:t>Compliance: 97,42</a:t>
            </a:r>
          </a:p>
          <a:p>
            <a:pPr algn="ctr"/>
            <a:r>
              <a:rPr lang="fr-FR" sz="1200" dirty="0" smtClean="0"/>
              <a:t>336 design variable</a:t>
            </a:r>
          </a:p>
          <a:p>
            <a:pPr algn="ctr"/>
            <a:r>
              <a:rPr lang="fr-FR" sz="1200" dirty="0" smtClean="0"/>
              <a:t>CPU time/iteration: 0,75s</a:t>
            </a:r>
            <a:endParaRPr lang="fr-FR" sz="12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057974" y="5573858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MMC with curvature</a:t>
            </a:r>
          </a:p>
          <a:p>
            <a:pPr algn="ctr"/>
            <a:r>
              <a:rPr lang="fr-FR" sz="1200" dirty="0" smtClean="0"/>
              <a:t>Compliance: 96,9</a:t>
            </a:r>
          </a:p>
          <a:p>
            <a:pPr algn="ctr"/>
            <a:r>
              <a:rPr lang="fr-FR" sz="1200" dirty="0" smtClean="0"/>
              <a:t>288 design variable</a:t>
            </a:r>
          </a:p>
          <a:p>
            <a:pPr algn="ctr"/>
            <a:r>
              <a:rPr lang="fr-FR" sz="1200" dirty="0" smtClean="0"/>
              <a:t>CPU time/iteration: 0,59s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930209" y="5546964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MNA code</a:t>
            </a:r>
          </a:p>
          <a:p>
            <a:pPr algn="ctr"/>
            <a:r>
              <a:rPr lang="fr-FR" sz="1200" dirty="0" smtClean="0"/>
              <a:t>Compliance: 97,15</a:t>
            </a:r>
          </a:p>
          <a:p>
            <a:pPr algn="ctr"/>
            <a:r>
              <a:rPr lang="fr-FR" sz="1200" dirty="0" smtClean="0"/>
              <a:t>325 design variable</a:t>
            </a:r>
          </a:p>
          <a:p>
            <a:pPr algn="ctr"/>
            <a:r>
              <a:rPr lang="fr-FR" sz="1200" dirty="0" smtClean="0"/>
              <a:t>CPU time/iteration: 0,53s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9651222" y="5546965"/>
            <a:ext cx="2040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SIMP (top88mma)</a:t>
            </a:r>
          </a:p>
          <a:p>
            <a:pPr algn="ctr"/>
            <a:r>
              <a:rPr lang="fr-FR" sz="1200" dirty="0" smtClean="0"/>
              <a:t>Compliance: 96,66</a:t>
            </a:r>
          </a:p>
          <a:p>
            <a:pPr algn="ctr"/>
            <a:r>
              <a:rPr lang="fr-FR" sz="1200" dirty="0" smtClean="0"/>
              <a:t>3200 design variable</a:t>
            </a:r>
          </a:p>
          <a:p>
            <a:pPr algn="ctr"/>
            <a:r>
              <a:rPr lang="fr-FR" sz="1200" dirty="0" smtClean="0"/>
              <a:t>CPU time/iteration: 0,386s</a:t>
            </a:r>
            <a:endParaRPr lang="fr-FR" sz="12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6" y="3679720"/>
            <a:ext cx="1918486" cy="189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869" y="3679720"/>
            <a:ext cx="1923969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9" y="3679720"/>
            <a:ext cx="1913922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326" y="3679720"/>
            <a:ext cx="1825412" cy="186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37" y="3666273"/>
            <a:ext cx="1850089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81" y="3679720"/>
            <a:ext cx="1915304" cy="189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76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Explicit vs Implicit topology optimization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Explicit (MMC, MNA)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geometrical design variables</a:t>
            </a:r>
          </a:p>
          <a:p>
            <a:r>
              <a:rPr lang="en-US" dirty="0" smtClean="0"/>
              <a:t>Structure’s shape directly determined from design variables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Implicit (SIMP, level set method)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density variables/nodal value of implicit function</a:t>
            </a:r>
          </a:p>
          <a:p>
            <a:r>
              <a:rPr lang="en-US" dirty="0" smtClean="0"/>
              <a:t>Structure’s shape determined via density field (or level set function)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257" y="4662741"/>
            <a:ext cx="3064245" cy="178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212" y="4263215"/>
            <a:ext cx="2729135" cy="1926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2</a:t>
            </a:fld>
            <a:endParaRPr lang="fr-FR" sz="2800" dirty="0"/>
          </a:p>
        </p:txBody>
      </p:sp>
      <p:sp>
        <p:nvSpPr>
          <p:cNvPr id="7" name="ZoneTexte 6"/>
          <p:cNvSpPr txBox="1"/>
          <p:nvPr/>
        </p:nvSpPr>
        <p:spPr>
          <a:xfrm>
            <a:off x="581114" y="6255521"/>
            <a:ext cx="65888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(GUO et al. 2015) </a:t>
            </a:r>
            <a:r>
              <a:rPr lang="en-US" sz="1100" dirty="0" smtClean="0"/>
              <a:t>A </a:t>
            </a:r>
            <a:r>
              <a:rPr lang="en-US" sz="1100" dirty="0"/>
              <a:t>new topology optimization approach based on Moving Morphable Components (MMC) and the ersatz material model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3959639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Pylon architecture (airbus project)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20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337" y="4386701"/>
            <a:ext cx="3503777" cy="226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6" y="4507011"/>
            <a:ext cx="2448281" cy="188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575983" y="6289115"/>
            <a:ext cx="147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Initial design</a:t>
            </a:r>
            <a:endParaRPr lang="en-US" sz="1400" dirty="0"/>
          </a:p>
        </p:txBody>
      </p:sp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290844"/>
              </p:ext>
            </p:extLst>
          </p:nvPr>
        </p:nvGraphicFramePr>
        <p:xfrm>
          <a:off x="956586" y="1434140"/>
          <a:ext cx="575534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14"/>
                <a:gridCol w="1753371"/>
                <a:gridCol w="1766756"/>
              </a:tblGrid>
              <a:tr h="338444"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SIMP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MNA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Compliance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4611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5105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Volume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 (satisfied)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TSFC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0,15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0,149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Stress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-0,028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-0,031 </a:t>
                      </a:r>
                      <a:r>
                        <a:rPr lang="fr-FR" dirty="0" smtClean="0"/>
                        <a:t>(satisfied)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Iterations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230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400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Time/iteration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4,5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8s</a:t>
                      </a:r>
                      <a:endParaRPr lang="fr-FR" dirty="0"/>
                    </a:p>
                  </a:txBody>
                  <a:tcPr/>
                </a:tc>
              </a:tr>
              <a:tr h="33844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Design variables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7600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5x5x5x9=1125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91" y="1450585"/>
            <a:ext cx="2743200" cy="246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8918353" y="3917023"/>
            <a:ext cx="150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Components plot</a:t>
            </a:r>
            <a:endParaRPr lang="en-US" sz="1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207" y="4507011"/>
            <a:ext cx="3596646" cy="184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ZoneTexte 12"/>
          <p:cNvSpPr txBox="1"/>
          <p:nvPr/>
        </p:nvSpPr>
        <p:spPr>
          <a:xfrm>
            <a:off x="8877107" y="6198971"/>
            <a:ext cx="153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Density </a:t>
            </a:r>
            <a:r>
              <a:rPr lang="en-US" sz="1400" dirty="0" smtClean="0"/>
              <a:t>field MNA</a:t>
            </a:r>
            <a:endParaRPr lang="en-US" sz="14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525769" y="6099244"/>
            <a:ext cx="1530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Density </a:t>
            </a:r>
            <a:r>
              <a:rPr lang="en-US" sz="1400" dirty="0" smtClean="0"/>
              <a:t>field SIMP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2717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		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Enhanced MMC code is more efficient</a:t>
            </a:r>
          </a:p>
          <a:p>
            <a:r>
              <a:rPr lang="fr-FR" dirty="0" smtClean="0"/>
              <a:t>Curved components show good results and enrich MMC formulation</a:t>
            </a:r>
          </a:p>
          <a:p>
            <a:r>
              <a:rPr lang="fr-FR" dirty="0" smtClean="0"/>
              <a:t>MMC has more ability to explore design domain and leaves</a:t>
            </a:r>
            <a:r>
              <a:rPr lang="fr-FR" dirty="0"/>
              <a:t> </a:t>
            </a:r>
            <a:r>
              <a:rPr lang="fr-FR" dirty="0" smtClean="0"/>
              <a:t>local optimums easier than MNA</a:t>
            </a:r>
          </a:p>
          <a:p>
            <a:r>
              <a:rPr lang="fr-FR" dirty="0" smtClean="0"/>
              <a:t>MMC is very accurate and gives good results but very sensitive to optimizer parameters</a:t>
            </a:r>
            <a:r>
              <a:rPr lang="fr-FR" dirty="0"/>
              <a:t> </a:t>
            </a:r>
            <a:r>
              <a:rPr lang="fr-FR" dirty="0" smtClean="0"/>
              <a:t>and initial configuration</a:t>
            </a:r>
          </a:p>
          <a:p>
            <a:r>
              <a:rPr lang="fr-FR" dirty="0" smtClean="0"/>
              <a:t>In MNA: less need for tuning, much less sensitive to initial point</a:t>
            </a:r>
          </a:p>
          <a:p>
            <a:r>
              <a:rPr lang="fr-FR" dirty="0" smtClean="0"/>
              <a:t>MNA worked for all test cases but not MMC!</a:t>
            </a:r>
          </a:p>
          <a:p>
            <a:endParaRPr lang="fr-FR" dirty="0" smtClean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21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91553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Limitations/Perspectives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:r>
                  <a:rPr lang="en-US" i="1" u="sng" dirty="0" smtClean="0"/>
                  <a:t>LIMITATIONS</a:t>
                </a:r>
              </a:p>
              <a:p>
                <a:r>
                  <a:rPr lang="en-US" dirty="0" smtClean="0"/>
                  <a:t>More complex geometry description</a:t>
                </a:r>
                <a:r>
                  <a:rPr lang="en-US" dirty="0" smtClean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mtClean="0">
                                <a:latin typeface="+mn-lt"/>
                                <a:sym typeface="Wingdings" panose="05000000000000000000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  <m:brk m:alnAt="7"/>
                                </m:rP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expensive</m:t>
                              </m:r>
                              <m: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sensitivities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optimization</m:t>
                              </m:r>
                              <m: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non</m:t>
                              </m:r>
                              <m: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+mn-lt"/>
                                  <a:sym typeface="Wingdings" panose="05000000000000000000" pitchFamily="2" charset="2"/>
                                </a:rPr>
                                <m:t>linearity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Gradient based methods </a:t>
                </a:r>
                <a:r>
                  <a:rPr lang="en-US" dirty="0" smtClean="0">
                    <a:sym typeface="Wingdings" panose="05000000000000000000" pitchFamily="2" charset="2"/>
                  </a:rPr>
                  <a:t> risk of finding local optimum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G</a:t>
                </a:r>
                <a:r>
                  <a:rPr lang="en-US" dirty="0" smtClean="0">
                    <a:sym typeface="Wingdings" panose="05000000000000000000" pitchFamily="2" charset="2"/>
                  </a:rPr>
                  <a:t>ray regions</a:t>
                </a:r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can remain if not enough components used</a:t>
                </a:r>
              </a:p>
              <a:p>
                <a:pPr marL="0" indent="0" algn="ctr">
                  <a:buNone/>
                </a:pPr>
                <a:r>
                  <a:rPr lang="en-US" i="1" u="sng" dirty="0" smtClean="0">
                    <a:sym typeface="Wingdings" panose="05000000000000000000" pitchFamily="2" charset="2"/>
                  </a:rPr>
                  <a:t>PERSPECTIVES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Implement analytical gradients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b="0" smtClean="0">
                                <a:latin typeface="+mn-lt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in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MMC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for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curvature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in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MNA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and</m:t>
                            </m:r>
                            <m: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+mn-lt"/>
                                <a:sym typeface="Wingdings" panose="05000000000000000000" pitchFamily="2" charset="2"/>
                              </a:rPr>
                              <m:t>MMC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Implement MMC efficiently for 3D airbus case (irregular mesh)</a:t>
                </a:r>
              </a:p>
              <a:p>
                <a:r>
                  <a:rPr lang="en-US" dirty="0" smtClean="0"/>
                  <a:t>Improve the components plot given by MNA</a:t>
                </a:r>
                <a:endParaRPr lang="en-US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361" b="-126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6B9B1-5FC6-2A4C-A1D4-3463FEE1241D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965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 </a:t>
            </a:r>
            <a:r>
              <a:rPr lang="fr-FR" dirty="0" smtClean="0"/>
              <a:t>(Implicit</a:t>
            </a:r>
            <a:r>
              <a:rPr lang="fr-FR" dirty="0"/>
              <a:t>)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Cheap sensitivities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Adapted for MMA optimizer</a:t>
                </a:r>
              </a:p>
              <a:p>
                <a:r>
                  <a:rPr lang="en-US" dirty="0" smtClean="0"/>
                  <a:t>Better control of density field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2"/>
                <a:stretch>
                  <a:fillRect l="-2128" t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High mesh dependency</a:t>
            </a:r>
          </a:p>
          <a:p>
            <a:r>
              <a:rPr lang="en-US" dirty="0" smtClean="0"/>
              <a:t>Numerical instabilities (checkerboard patterns)</a:t>
            </a:r>
          </a:p>
          <a:p>
            <a:r>
              <a:rPr lang="en-US" dirty="0" smtClean="0"/>
              <a:t>Post-processing needed for CAD design</a:t>
            </a:r>
          </a:p>
          <a:p>
            <a:r>
              <a:rPr lang="en-US" dirty="0" smtClean="0"/>
              <a:t>High resolution increases design variables number</a:t>
            </a:r>
          </a:p>
          <a:p>
            <a:endParaRPr lang="en-US" dirty="0" smtClean="0"/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3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002837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Pros and Cons </a:t>
            </a:r>
            <a:r>
              <a:rPr lang="fr-FR" dirty="0" smtClean="0"/>
              <a:t>(Explicit)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Advantages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Adapted for CAD</a:t>
            </a:r>
          </a:p>
          <a:p>
            <a:r>
              <a:rPr lang="en-US" dirty="0" smtClean="0"/>
              <a:t>Small number of design variables</a:t>
            </a:r>
          </a:p>
          <a:p>
            <a:r>
              <a:rPr lang="en-US" dirty="0" smtClean="0"/>
              <a:t>Less mesh dependency (no filtering)</a:t>
            </a:r>
          </a:p>
          <a:p>
            <a:r>
              <a:rPr lang="en-US" dirty="0" smtClean="0"/>
              <a:t>Resolution and variables number independent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Drawbacks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5"/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Expensive sensitivities: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r>
                          <a:rPr lang="fr-FR" b="0" i="1" smtClean="0">
                            <a:latin typeface="Cambria Math"/>
                          </a:rPr>
                          <m:t>𝐶</m:t>
                        </m:r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/>
                      </a:rPr>
                      <m:t>×</m:t>
                    </m:r>
                    <m:f>
                      <m:fPr>
                        <m:ctrlPr>
                          <a:rPr lang="fr-F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𝜌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r>
                          <a:rPr lang="fr-FR" b="0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fr-FR" b="0" dirty="0" smtClean="0"/>
              </a:p>
              <a:p>
                <a:r>
                  <a:rPr lang="en-US" dirty="0" smtClean="0"/>
                  <a:t>Solution depends on initial number of components</a:t>
                </a:r>
              </a:p>
              <a:p>
                <a:r>
                  <a:rPr lang="en-US" dirty="0" smtClean="0"/>
                  <a:t>Optimization problem is more nonlinear</a:t>
                </a:r>
              </a:p>
              <a:p>
                <a:r>
                  <a:rPr lang="en-US" dirty="0" smtClean="0"/>
                  <a:t>Less control over the structure’s shape (density field)</a:t>
                </a:r>
              </a:p>
            </p:txBody>
          </p:sp>
        </mc:Choice>
        <mc:Fallback xmlns="">
          <p:sp>
            <p:nvSpPr>
              <p:cNvPr id="6" name="Espace réservé du contenu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 rotWithShape="1">
                <a:blip r:embed="rId2"/>
                <a:stretch>
                  <a:fillRect l="-1882" t="-2649" r="-2235" b="-36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4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70821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Airbus project</a:t>
            </a:r>
            <a:r>
              <a:rPr lang="fr-FR" dirty="0"/>
              <a:t> </a:t>
            </a:r>
            <a:r>
              <a:rPr lang="fr-FR" dirty="0" smtClean="0"/>
              <a:t>(Simone’s thesis)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Pylon and engine mounts performance dirven structural topology optimization</a:t>
            </a:r>
          </a:p>
          <a:p>
            <a:r>
              <a:rPr lang="fr-FR" dirty="0" smtClean="0"/>
              <a:t>Engine model and design domain mesh </a:t>
            </a:r>
          </a:p>
          <a:p>
            <a:pPr marL="0" indent="0">
              <a:buNone/>
            </a:pPr>
            <a:r>
              <a:rPr lang="fr-FR" dirty="0" smtClean="0"/>
              <a:t>made using ABAQUS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137" y="2635624"/>
            <a:ext cx="3298618" cy="3000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044788" y="3693943"/>
            <a:ext cx="4181195" cy="2291639"/>
          </a:xfrm>
          <a:prstGeom prst="rect">
            <a:avLst/>
          </a:prstGeom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5</a:t>
            </a:fld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581114" y="6255521"/>
            <a:ext cx="65888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CONIGLIO et al. </a:t>
            </a:r>
            <a:r>
              <a:rPr lang="en-US" sz="1100" dirty="0"/>
              <a:t>ORIGINAL PYLON ARCHITECTURE DESIGN USING </a:t>
            </a:r>
            <a:r>
              <a:rPr lang="en-US" sz="1100" dirty="0" smtClean="0"/>
              <a:t>3D </a:t>
            </a:r>
            <a:r>
              <a:rPr lang="fr-FR" sz="1100" dirty="0" smtClean="0"/>
              <a:t>HPC </a:t>
            </a:r>
            <a:r>
              <a:rPr lang="fr-FR" sz="1100" dirty="0"/>
              <a:t>TOPOLOGY OPTIMIZATION</a:t>
            </a:r>
          </a:p>
        </p:txBody>
      </p:sp>
    </p:spTree>
    <p:extLst>
      <p:ext uri="{BB962C8B-B14F-4D97-AF65-F5344CB8AC3E}">
        <p14:creationId xmlns:p14="http://schemas.microsoft.com/office/powerpoint/2010/main" val="31981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Airbus project (Simone’s thesis)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Hypothesis:</a:t>
            </a:r>
          </a:p>
          <a:p>
            <a:r>
              <a:rPr lang="en-US" dirty="0" smtClean="0"/>
              <a:t>Pure axial thrust is applied to the engine</a:t>
            </a:r>
          </a:p>
          <a:p>
            <a:r>
              <a:rPr lang="en-US" dirty="0" smtClean="0"/>
              <a:t>Static load (steady state conditions)</a:t>
            </a:r>
          </a:p>
          <a:p>
            <a:r>
              <a:rPr lang="en-US" dirty="0" smtClean="0"/>
              <a:t>The wing is considered fixed</a:t>
            </a:r>
          </a:p>
          <a:p>
            <a:r>
              <a:rPr lang="en-US" dirty="0" smtClean="0"/>
              <a:t>Engine architecture is unchanged, </a:t>
            </a:r>
          </a:p>
          <a:p>
            <a:pPr marL="0" indent="0">
              <a:buNone/>
            </a:pPr>
            <a:r>
              <a:rPr lang="en-US" dirty="0" smtClean="0"/>
              <a:t>so that engine model can be </a:t>
            </a:r>
          </a:p>
          <a:p>
            <a:pPr marL="0" indent="0">
              <a:buNone/>
            </a:pPr>
            <a:r>
              <a:rPr lang="en-US" dirty="0" smtClean="0"/>
              <a:t>condensated </a:t>
            </a:r>
            <a:endParaRPr lang="en-US" dirty="0"/>
          </a:p>
        </p:txBody>
      </p:sp>
      <p:pic>
        <p:nvPicPr>
          <p:cNvPr id="4" name="Imag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771462" y="2777659"/>
            <a:ext cx="5269174" cy="3542459"/>
          </a:xfrm>
          <a:prstGeom prst="rect">
            <a:avLst/>
          </a:prstGeom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6</a:t>
            </a:fld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00552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Airbus project (Simone’s thesis)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Formulation:</a:t>
                </a:r>
              </a:p>
              <a:p>
                <a:pPr marL="0" indent="0">
                  <a:buNone/>
                </a:pPr>
                <a:r>
                  <a:rPr lang="en-US" dirty="0" smtClean="0"/>
                  <a:t>Functions of interest :</a:t>
                </a:r>
              </a:p>
              <a:p>
                <a:r>
                  <a:rPr lang="en-US" dirty="0" smtClean="0"/>
                  <a:t>Compliance</a:t>
                </a:r>
              </a:p>
              <a:p>
                <a:r>
                  <a:rPr lang="en-US" dirty="0" smtClean="0"/>
                  <a:t>Volume fraction</a:t>
                </a:r>
              </a:p>
              <a:p>
                <a:r>
                  <a:rPr lang="en-US" dirty="0" smtClean="0"/>
                  <a:t>Stress aggregation</a:t>
                </a:r>
              </a:p>
              <a:p>
                <a:r>
                  <a:rPr lang="en-US" dirty="0" smtClean="0"/>
                  <a:t>Thrust specific fuel consumption (</a:t>
                </a:r>
                <a:r>
                  <a:rPr lang="en-US" dirty="0" smtClean="0">
                    <a:latin typeface="Times New Roman"/>
                    <a:cs typeface="Times New Roman"/>
                  </a:rPr>
                  <a:t>∆</a:t>
                </a:r>
                <a:r>
                  <a:rPr lang="en-US" dirty="0" smtClean="0"/>
                  <a:t>TSFC, measure of casing to blade displacements)</a:t>
                </a:r>
              </a:p>
              <a:p>
                <a:pPr marL="0" indent="0">
                  <a:buNone/>
                </a:pPr>
                <a:r>
                  <a:rPr lang="en-US" dirty="0" smtClean="0"/>
                  <a:t>One formulation: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min</m:t>
                    </m:r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Δ</m:t>
                    </m:r>
                    <m:r>
                      <a:rPr lang="fr-FR" b="0" i="1" smtClean="0">
                        <a:latin typeface="Cambria Math"/>
                      </a:rPr>
                      <m:t>𝑇𝑆𝐹𝐶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𝑠𝑡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b="0" i="1" smtClean="0">
                                          <a:latin typeface="Cambria Math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m:rPr>
                                  <m:brk m:alnAt="7"/>
                                </m:rPr>
                                <a:rPr lang="fr-FR" b="0" i="1" smtClean="0">
                                  <a:latin typeface="Cambria Math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𝐺𝑘𝑠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b="0" i="1" smtClean="0">
                                  <a:latin typeface="Cambria Math"/>
                                </a:rPr>
                                <m:t>≤0</m:t>
                              </m:r>
                            </m:e>
                          </m:mr>
                          <m:m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𝐶</m:t>
                              </m:r>
                              <m:r>
                                <a:rPr lang="fr-FR" b="0" i="1" smtClean="0">
                                  <a:latin typeface="Cambria Math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776" y="2043954"/>
            <a:ext cx="2339789" cy="165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ce réservé du numéro de diapositive 1"/>
          <p:cNvSpPr txBox="1">
            <a:spLocks/>
          </p:cNvSpPr>
          <p:nvPr/>
        </p:nvSpPr>
        <p:spPr>
          <a:xfrm>
            <a:off x="8709212" y="64146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Helvetica Neue Ultrafin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16B9B1-5FC6-2A4C-A1D4-3463FEE1241D}" type="slidenum">
              <a:rPr lang="fr-FR" sz="2800" smtClean="0"/>
              <a:pPr/>
              <a:t>7</a:t>
            </a:fld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324740" y="5985446"/>
            <a:ext cx="9092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dirty="0"/>
          </a:p>
          <a:p>
            <a:r>
              <a:rPr lang="fr-FR" sz="1100" dirty="0"/>
              <a:t>Coniglio, S., Gogu, C., Amargier, R., and Morlier, J., “Pylon and engine mounts performance driven structural topology optimization,” WCSMO12 12thWorld Congress of Structural and Multidisciplinary Optimization 5 - 9 June 2017, Braunschweig, </a:t>
            </a:r>
          </a:p>
          <a:p>
            <a:r>
              <a:rPr lang="fr-FR" sz="1100" dirty="0"/>
              <a:t>Germany, 2017 </a:t>
            </a:r>
          </a:p>
        </p:txBody>
      </p:sp>
      <p:sp>
        <p:nvSpPr>
          <p:cNvPr id="5" name="Ellipse 4"/>
          <p:cNvSpPr/>
          <p:nvPr/>
        </p:nvSpPr>
        <p:spPr>
          <a:xfrm rot="2230595">
            <a:off x="8930357" y="1976171"/>
            <a:ext cx="1333144" cy="42191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58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MMC scheme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Design is achieved through layout of a set of components</a:t>
                </a:r>
              </a:p>
              <a:p>
                <a:r>
                  <a:rPr lang="en-US" dirty="0" smtClean="0"/>
                  <a:t>Design variables for a components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𝐿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𝜃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fr-FR" b="0" dirty="0" smtClean="0"/>
              </a:p>
              <a:p>
                <a:r>
                  <a:rPr lang="en-US" dirty="0" smtClean="0"/>
                  <a:t>The contribution of one component is described by it’s topology description function (TDF):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=1−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b="0" i="1" smtClean="0">
                                    <a:latin typeface="Cambria Math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fr-FR" b="0" i="1" smtClean="0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fr-FR" b="0" i="1" smtClean="0">
                                    <a:latin typeface="Cambria Math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fr-FR" b="0" i="1" smtClean="0">
                            <a:latin typeface="Cambria Math"/>
                          </a:rPr>
                          <m:t>𝑝</m:t>
                        </m:r>
                      </m:sup>
                    </m:sSup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with</a:t>
                </a: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/>
                          </a:rPr>
                          <m:t> </m:t>
                        </m:r>
                        <m:r>
                          <a:rPr lang="fr-FR" b="0" i="1" dirty="0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r-FR" b="0" i="1" dirty="0" smtClean="0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fr-FR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local coordinates of current point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depend on design variables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17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963" y="4653411"/>
            <a:ext cx="2528067" cy="1020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90" y="4395418"/>
            <a:ext cx="2399740" cy="1536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8</a:t>
            </a:fld>
            <a:endParaRPr lang="fr-FR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838200" y="5768411"/>
            <a:ext cx="9288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(Guo et al. 2014) Doing </a:t>
            </a:r>
            <a:r>
              <a:rPr lang="en-US" sz="1100" dirty="0"/>
              <a:t>Topology Optimization Explicitly and Geometrically-A New Moving Morphable Components Based Framework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449516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MMC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923428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</a:rPr>
                      <m:t>𝑋</m:t>
                    </m:r>
                    <m:r>
                      <a:rPr lang="fr-FR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design vector, the structure is described by the union of topology description functions (TDFs) of all </a:t>
                </a:r>
                <a:r>
                  <a:rPr lang="en-US" dirty="0" smtClean="0"/>
                  <a:t>components: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𝑠</m:t>
                          </m:r>
                        </m:sup>
                      </m:sSup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fr-FR" b="0" i="0" smtClean="0">
                                      <a:latin typeface="Cambria Math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b="0" dirty="0" smtClean="0"/>
              </a:p>
              <a:p>
                <a:r>
                  <a:rPr lang="en-US" dirty="0" smtClean="0"/>
                  <a:t>Nodal density field: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/>
                              </a:rPr>
                              <m:t>Φ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𝑠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𝐻</m:t>
                    </m:r>
                    <m:r>
                      <a:rPr lang="fr-FR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is the regularized Heaviside function: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923428" cy="4351338"/>
              </a:xfrm>
              <a:blipFill rotWithShape="1">
                <a:blip r:embed="rId2"/>
                <a:stretch>
                  <a:fillRect l="-1854" t="-2381" r="-2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28" y="1466287"/>
            <a:ext cx="49149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0" y="5079908"/>
            <a:ext cx="6392278" cy="125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C16B9B1-5FC6-2A4C-A1D4-3463FEE1241D}" type="slidenum">
              <a:rPr lang="fr-FR" sz="2800" smtClean="0"/>
              <a:t>9</a:t>
            </a:fld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4487610" y="1344997"/>
            <a:ext cx="7852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(Guo et al. 2014) Doing </a:t>
            </a:r>
            <a:r>
              <a:rPr lang="en-US" sz="1100" dirty="0"/>
              <a:t>Topology Optimization Explicitly and Geometrically-A New Moving Morphable Components Based Framework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8161785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est" id="{6FCF7690-2804-184F-AD62-60AC980D1406}" vid="{E2D0389A-D595-2044-B16D-F4C9F5C1D41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2488</TotalTime>
  <Words>1573</Words>
  <Application>Microsoft Office PowerPoint</Application>
  <PresentationFormat>Personnalisé</PresentationFormat>
  <Paragraphs>267</Paragraphs>
  <Slides>22</Slides>
  <Notes>1</Notes>
  <HiddenSlides>0</HiddenSlides>
  <MMClips>2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3" baseType="lpstr">
      <vt:lpstr>Thème Office</vt:lpstr>
      <vt:lpstr> MMC vs MNA prof. Joseph MORLIER phd candidate Simone CONIGLIO Herraz Mahfoud</vt:lpstr>
      <vt:lpstr>Explicit vs Implicit topology optimization</vt:lpstr>
      <vt:lpstr>Pros and Cons (Implicit)</vt:lpstr>
      <vt:lpstr>Pros and Cons (Explicit)</vt:lpstr>
      <vt:lpstr>Airbus project (Simone’s thesis)</vt:lpstr>
      <vt:lpstr>Airbus project (Simone’s thesis)</vt:lpstr>
      <vt:lpstr>Airbus project (Simone’s thesis)</vt:lpstr>
      <vt:lpstr>MMC scheme</vt:lpstr>
      <vt:lpstr>MMC scheme</vt:lpstr>
      <vt:lpstr>MNA scheme</vt:lpstr>
      <vt:lpstr>MNA scheme</vt:lpstr>
      <vt:lpstr>Difference with MNA</vt:lpstr>
      <vt:lpstr>Difference with MNA</vt:lpstr>
      <vt:lpstr>Difference with MNA</vt:lpstr>
      <vt:lpstr>Difference with MNA</vt:lpstr>
      <vt:lpstr>Extension to curved components</vt:lpstr>
      <vt:lpstr>Cantilever beam</vt:lpstr>
      <vt:lpstr>MBB beam</vt:lpstr>
      <vt:lpstr>L-shape beam</vt:lpstr>
      <vt:lpstr>Pylon architecture (airbus project)</vt:lpstr>
      <vt:lpstr>Conclusion  </vt:lpstr>
      <vt:lpstr>Limitations/Perspectives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?  Write scientific papers Make a presentation Publish online</dc:title>
  <dc:creator>Utilisateur de Microsoft Office</dc:creator>
  <cp:lastModifiedBy>m.herraz</cp:lastModifiedBy>
  <cp:revision>135</cp:revision>
  <dcterms:created xsi:type="dcterms:W3CDTF">2018-07-03T12:44:58Z</dcterms:created>
  <dcterms:modified xsi:type="dcterms:W3CDTF">2018-09-28T09:28:33Z</dcterms:modified>
</cp:coreProperties>
</file>